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8" r:id="rId4"/>
    <p:sldId id="258" r:id="rId5"/>
    <p:sldId id="269" r:id="rId6"/>
    <p:sldId id="270" r:id="rId7"/>
    <p:sldId id="280" r:id="rId8"/>
    <p:sldId id="281" r:id="rId9"/>
    <p:sldId id="282" r:id="rId10"/>
    <p:sldId id="283" r:id="rId11"/>
    <p:sldId id="284" r:id="rId12"/>
    <p:sldId id="285" r:id="rId13"/>
    <p:sldId id="279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413" autoAdjust="0"/>
  </p:normalViewPr>
  <p:slideViewPr>
    <p:cSldViewPr snapToGrid="0">
      <p:cViewPr varScale="1">
        <p:scale>
          <a:sx n="85" d="100"/>
          <a:sy n="85" d="100"/>
        </p:scale>
        <p:origin x="13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17CB4-6866-4304-9ED2-C96DF504D611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775EF-747D-41B9-B0C4-9AF083C5C2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549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950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295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223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988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150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 </a:t>
            </a:r>
            <a:r>
              <a:rPr lang="en-US" altLang="zh-CN" dirty="0" err="1"/>
              <a:t>Imagenet</a:t>
            </a:r>
            <a:r>
              <a:rPr lang="en-US" altLang="zh-CN" dirty="0"/>
              <a:t> Classification challenge </a:t>
            </a:r>
            <a:r>
              <a:rPr lang="zh-CN" altLang="en-US" dirty="0"/>
              <a:t>亚军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093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GoogLeNet</a:t>
            </a:r>
            <a:r>
              <a:rPr lang="zh-CN" altLang="en-US" dirty="0"/>
              <a:t>的主要优点是它比</a:t>
            </a:r>
            <a:r>
              <a:rPr lang="en-US" altLang="zh-CN" dirty="0"/>
              <a:t>VGG</a:t>
            </a:r>
            <a:r>
              <a:rPr lang="zh-CN" altLang="en-US" dirty="0"/>
              <a:t>更准确，而</a:t>
            </a:r>
          </a:p>
          <a:p>
            <a:r>
              <a:rPr lang="zh-CN" altLang="en-US" dirty="0"/>
              <a:t>使用更少的参数和更少的计算能力。 主要缺点是</a:t>
            </a:r>
          </a:p>
          <a:p>
            <a:r>
              <a:rPr lang="zh-CN" altLang="en-US" dirty="0"/>
              <a:t>如果我们开始堆叠很多很多，那么仍会出现梯度消失</a:t>
            </a:r>
          </a:p>
          <a:p>
            <a:r>
              <a:rPr lang="zh-CN" altLang="en-US" dirty="0"/>
              <a:t>初始层，以及整个网络的相当复杂的设计</a:t>
            </a:r>
          </a:p>
          <a:p>
            <a:r>
              <a:rPr lang="zh-CN" altLang="en-US" dirty="0"/>
              <a:t>有多个分支和损失。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34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152</a:t>
            </a:r>
            <a:r>
              <a:rPr lang="zh-CN" altLang="en-US" dirty="0"/>
              <a:t>层</a:t>
            </a:r>
            <a:r>
              <a:rPr lang="en-US" altLang="zh-CN" dirty="0" err="1"/>
              <a:t>ResNet</a:t>
            </a:r>
            <a:r>
              <a:rPr lang="zh-CN" altLang="en-US" dirty="0"/>
              <a:t>赢得</a:t>
            </a:r>
            <a:r>
              <a:rPr lang="en-US" altLang="zh-CN" dirty="0"/>
              <a:t>2015</a:t>
            </a:r>
            <a:r>
              <a:rPr lang="zh-CN" altLang="en-US" dirty="0"/>
              <a:t>年</a:t>
            </a:r>
            <a:r>
              <a:rPr lang="en-US" altLang="zh-CN" dirty="0"/>
              <a:t>LRVC</a:t>
            </a:r>
            <a:r>
              <a:rPr lang="zh-CN" altLang="en-US" dirty="0"/>
              <a:t>图像识别挑战赛</a:t>
            </a:r>
          </a:p>
          <a:p>
            <a:r>
              <a:rPr lang="zh-CN" altLang="en-US" dirty="0"/>
              <a:t>前</a:t>
            </a:r>
            <a:r>
              <a:rPr lang="en-US" altLang="zh-CN" dirty="0"/>
              <a:t>5</a:t>
            </a:r>
            <a:r>
              <a:rPr lang="zh-CN" altLang="en-US" dirty="0"/>
              <a:t>个测试误差为</a:t>
            </a:r>
            <a:r>
              <a:rPr lang="en-US" altLang="zh-CN" dirty="0"/>
              <a:t>3.57</a:t>
            </a:r>
            <a:r>
              <a:rPr lang="zh-CN" altLang="en-US" dirty="0"/>
              <a:t>。更深层次的网络，如</a:t>
            </a:r>
            <a:r>
              <a:rPr lang="en-US" altLang="zh-CN" dirty="0" err="1"/>
              <a:t>ResNets</a:t>
            </a:r>
            <a:r>
              <a:rPr lang="zh-CN" altLang="en-US" dirty="0"/>
              <a:t>也证明了这一点</a:t>
            </a:r>
          </a:p>
          <a:p>
            <a:r>
              <a:rPr lang="zh-CN" altLang="en-US" dirty="0"/>
              <a:t>比包括</a:t>
            </a:r>
            <a:r>
              <a:rPr lang="en-US" altLang="zh-CN" dirty="0"/>
              <a:t>Inception</a:t>
            </a:r>
            <a:r>
              <a:rPr lang="zh-CN" altLang="en-US" dirty="0"/>
              <a:t>模块在内的更广泛的工作更好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338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MobileNets</a:t>
            </a:r>
            <a:r>
              <a:rPr lang="zh-CN" altLang="en-US" dirty="0"/>
              <a:t>具有一些适用于任何神经网络设计的最佳精度，速度和参数比。</a:t>
            </a:r>
          </a:p>
          <a:p>
            <a:r>
              <a:rPr lang="zh-CN" altLang="en-US" dirty="0"/>
              <a:t>然而，目前在</a:t>
            </a:r>
            <a:r>
              <a:rPr lang="en-US" altLang="zh-CN" dirty="0"/>
              <a:t>GPU</a:t>
            </a:r>
            <a:r>
              <a:rPr lang="zh-CN" altLang="en-US" dirty="0"/>
              <a:t>上运行的深度卷积没有很好的（快速）实现</a:t>
            </a:r>
            <a:r>
              <a:rPr lang="en-US" altLang="zh-CN" dirty="0"/>
              <a:t>; </a:t>
            </a:r>
            <a:r>
              <a:rPr lang="zh-CN" altLang="en-US" dirty="0"/>
              <a:t>因此，训练可能会变慢</a:t>
            </a:r>
          </a:p>
          <a:p>
            <a:r>
              <a:rPr lang="zh-CN" altLang="en-US" dirty="0"/>
              <a:t>而不是使用正常的卷积运算。 然而，目前这个网络真正闪耀的地方是小型</a:t>
            </a:r>
            <a:r>
              <a:rPr lang="en-US" altLang="zh-CN" dirty="0"/>
              <a:t>CPU</a:t>
            </a:r>
            <a:r>
              <a:rPr lang="zh-CN" altLang="en-US" dirty="0"/>
              <a:t>设计，其中效率的提高更加明显。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14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体验识别人脸并评估性别和年龄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322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3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分</a:t>
            </a:r>
            <a:r>
              <a:rPr lang="en-US" altLang="zh-CN" dirty="0"/>
              <a:t>28</a:t>
            </a:r>
            <a:r>
              <a:rPr lang="zh-CN" altLang="en-US" dirty="0"/>
              <a:t>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748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2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404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73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846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633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234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https://www.tensorflow.org/hub/tutorials/image_retraining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775EF-747D-41B9-B0C4-9AF083C5C25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87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FCFB9-AB13-4331-B25F-70351CFC6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5A814B-22B3-4E32-BA38-9B864DCA0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EC07DC-BBC7-4E1B-8042-D84C5E5C9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41DF6A-30C7-42B4-A1FD-4A1195831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8AF243-9C05-4535-B298-81C087CF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68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C04B7-83E4-4525-BCCE-47BDF960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1906AD-683B-48A8-9589-8F634658C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E97946-E9D3-4838-9DEA-FBC5F115B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841D2A-39FD-4896-8EC3-9CFD02B4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0CC7B2-F2D4-4FB5-B1AB-BF120C6A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39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8AE745-553B-44E8-A1FF-378A81DF97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5C39EB-B811-4508-A03F-8943A86CE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E87F0-754D-47A3-B1B9-C3E352DF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07B4CD-B9C5-41B7-8750-327CE7B1A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4B15B7-BC56-4D9E-B0DB-2A23A0E66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82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74F5-9A78-4AC7-AB5E-AD3F7E0D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F8BEE-C373-486C-9DBA-AF1A1134E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9AE0D8-EB47-4002-9558-484648DA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D384CE-4F86-4673-9AEA-ACA6BFAFB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356F5A-467A-4788-AA01-6275D5F9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22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E3049-9DBA-4740-A7B7-EE9658B1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F3A5A2-BDA6-497E-982B-B06878732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CFA313-F0C1-44C4-B768-A4FAE9E5E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530794-AE2F-49BA-8BD9-7BD0705A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01232F-00B7-4A61-A793-C4117EC5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71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809BC-1C66-4742-8E43-40E5FEE7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DD9F0-A8BE-4009-88D7-EF3F14007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6251CA-926E-4F1A-8892-E54010E74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005C04-14AA-48A2-A6AC-8133A59AF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3D2720-23C4-4E27-A96E-F75C0036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4BB984-8B38-4DF4-98DE-32267E00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41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177352-7916-4502-B6CB-F840F334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03FE03-087E-4ECB-9D60-605036211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7CABE7-06C5-4CAF-948B-0A984FF95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4421E1-4443-47E0-80BC-C6DC918D3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615DC3-4541-429E-8E42-D15B56345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9D523F4-7BE2-4CCB-BF30-D7BEBC20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8E1D004-5EE4-4919-8A41-EA94A06E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B2BF8D-0FDF-4CA0-8D2F-ED67B333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618C1-5167-4F00-9B86-ED550307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456F85-599F-454D-822C-A44FA77B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882FD4-7F82-4F31-9A4E-60AA8048B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3D133F-6079-465F-9605-324DDC47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89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0068A4-00FF-4DBB-BFC1-0E6A4667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D05103-BE4A-4290-A089-B3B527FE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B28563-0F6A-477B-962A-DBCBEACC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4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E896B-1A80-446C-99B6-4CCA307B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CD767-CB7D-452C-9A17-658CBDD8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FB156C-361B-4170-9379-C3CC625E6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0C918C-3972-4CF4-B19F-13645FFE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8C7B85-45F1-4D6B-A71A-431962D8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0747F7-11C6-4D6B-B508-0E99D38F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645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ACF5A-6F20-4C34-B41E-E5D118D0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CE8B579-8557-43C7-81EF-E9463C597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15DB94-9798-4621-819A-377149AC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9045DB-8F33-4065-8C79-5FF7010B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204F95-2DDA-4E95-A325-6F92267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6BF3C0-C2C9-4A03-A089-2543156D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415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7F2DC1-0DB5-4E14-9BB5-573D0089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0FA3D2-0758-4697-80BE-0093F2CB4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64D6A7-6D56-411F-9981-18815D5655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00D2A-ACA8-4671-9BC5-3E06BA1BEA3F}" type="datetimeFigureOut">
              <a:rPr lang="zh-CN" altLang="en-US" smtClean="0"/>
              <a:t>2018/11/26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0FB886-2537-4103-973C-3F93C49CB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6C28FF-91C8-41A4-8279-F17940931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4A411-F324-477B-9045-CAFC1EA384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1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ands-On%20Convolutional%20Neural%20N%20-%20Iffat%20Zafar.pdf" TargetMode="External"/><Relationship Id="rId2" Type="http://schemas.openxmlformats.org/officeDocument/2006/relationships/hyperlink" Target="https://www.tensorflow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&#32822;&#40065;&#22823;&#23398;&#24320;&#25918;&#35838;&#31243;&#65306;&#24515;&#29702;&#23398;&#23548;&#35770;.Open.Yale.course&#65306;Introduction.to.Psychology.02.Chi_Eng.640X360-YYeTs&#20154;&#20154;&#24433;&#35270;&#21046;&#20316;.V2.rmv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E2FC1-3F53-43EE-B876-B773B720B2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机器学习入门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22C634-49E0-4959-99BF-355E7EA10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joshlin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60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04952-25F5-405C-B177-FD806A04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类型及应用</a:t>
            </a:r>
            <a:r>
              <a:rPr lang="en-US" altLang="zh-CN" dirty="0"/>
              <a:t>-</a:t>
            </a:r>
            <a:r>
              <a:rPr lang="zh-CN" altLang="en-US" dirty="0"/>
              <a:t>应用场景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A3E604-6B8E-4E4D-88A0-8ACD7374EC92}"/>
              </a:ext>
            </a:extLst>
          </p:cNvPr>
          <p:cNvSpPr txBox="1"/>
          <p:nvPr/>
        </p:nvSpPr>
        <p:spPr>
          <a:xfrm>
            <a:off x="8744537" y="26082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医疗诊断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096757C-E0FB-4597-9E68-88940610C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833" y="1825625"/>
            <a:ext cx="6424334" cy="4351338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857250-CB0E-484F-8A69-E4BD3D007A81}"/>
              </a:ext>
            </a:extLst>
          </p:cNvPr>
          <p:cNvSpPr txBox="1"/>
          <p:nvPr/>
        </p:nvSpPr>
        <p:spPr>
          <a:xfrm>
            <a:off x="8398934" y="20250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客户维系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44B521-4486-4A50-A67F-3A3A71D6F1EC}"/>
              </a:ext>
            </a:extLst>
          </p:cNvPr>
          <p:cNvSpPr txBox="1"/>
          <p:nvPr/>
        </p:nvSpPr>
        <p:spPr>
          <a:xfrm>
            <a:off x="6609645" y="13888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图像分类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89698D-22A9-4886-8B64-D2AAF785C7A4}"/>
              </a:ext>
            </a:extLst>
          </p:cNvPr>
          <p:cNvSpPr txBox="1"/>
          <p:nvPr/>
        </p:nvSpPr>
        <p:spPr>
          <a:xfrm>
            <a:off x="5856884" y="17581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仿冒检测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9BE85B-40D3-4BA5-9DFA-0DFEA25E6E34}"/>
              </a:ext>
            </a:extLst>
          </p:cNvPr>
          <p:cNvSpPr txBox="1"/>
          <p:nvPr/>
        </p:nvSpPr>
        <p:spPr>
          <a:xfrm>
            <a:off x="9076267" y="31493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客户维系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9BEEFF-900E-4059-93DF-2188687561BE}"/>
              </a:ext>
            </a:extLst>
          </p:cNvPr>
          <p:cNvSpPr txBox="1"/>
          <p:nvPr/>
        </p:nvSpPr>
        <p:spPr>
          <a:xfrm>
            <a:off x="9216480" y="36032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客户维系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B4D9D6-8A7B-4C12-B2A7-9A81C6E60B59}"/>
              </a:ext>
            </a:extLst>
          </p:cNvPr>
          <p:cNvSpPr txBox="1"/>
          <p:nvPr/>
        </p:nvSpPr>
        <p:spPr>
          <a:xfrm>
            <a:off x="9506930" y="40012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客户维系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5F9F99D-A338-4AD5-9F18-7239181E692A}"/>
              </a:ext>
            </a:extLst>
          </p:cNvPr>
          <p:cNvSpPr txBox="1"/>
          <p:nvPr/>
        </p:nvSpPr>
        <p:spPr>
          <a:xfrm>
            <a:off x="8522269" y="44361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客户维系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FB9B9B-D373-4698-82A9-69F6AD414E61}"/>
              </a:ext>
            </a:extLst>
          </p:cNvPr>
          <p:cNvSpPr txBox="1"/>
          <p:nvPr/>
        </p:nvSpPr>
        <p:spPr>
          <a:xfrm>
            <a:off x="7886415" y="52468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机器导航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3CB4DA-57FA-4860-B8FB-91FF2CB7F0F1}"/>
              </a:ext>
            </a:extLst>
          </p:cNvPr>
          <p:cNvSpPr txBox="1"/>
          <p:nvPr/>
        </p:nvSpPr>
        <p:spPr>
          <a:xfrm>
            <a:off x="7414273" y="57185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技能学习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AE645E7-0806-4BBF-926A-3ACC5769818F}"/>
              </a:ext>
            </a:extLst>
          </p:cNvPr>
          <p:cNvSpPr txBox="1"/>
          <p:nvPr/>
        </p:nvSpPr>
        <p:spPr>
          <a:xfrm>
            <a:off x="5526279" y="60946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学习任务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FAD39E3-C661-4E8A-BB0A-AE4C168D62A8}"/>
              </a:ext>
            </a:extLst>
          </p:cNvPr>
          <p:cNvSpPr txBox="1"/>
          <p:nvPr/>
        </p:nvSpPr>
        <p:spPr>
          <a:xfrm>
            <a:off x="4216865" y="582579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游戏</a:t>
            </a:r>
            <a:r>
              <a:rPr lang="en-US" altLang="zh-CN" dirty="0">
                <a:solidFill>
                  <a:srgbClr val="FF0000"/>
                </a:solidFill>
              </a:rPr>
              <a:t>AI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0CAF5AC-56F0-4B74-8BC1-6E46182A130C}"/>
              </a:ext>
            </a:extLst>
          </p:cNvPr>
          <p:cNvSpPr txBox="1"/>
          <p:nvPr/>
        </p:nvSpPr>
        <p:spPr>
          <a:xfrm>
            <a:off x="3230616" y="53689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实时决策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B256BB1-3E3D-4F87-AF3F-D7A413C7DD2A}"/>
              </a:ext>
            </a:extLst>
          </p:cNvPr>
          <p:cNvSpPr txBox="1"/>
          <p:nvPr/>
        </p:nvSpPr>
        <p:spPr>
          <a:xfrm>
            <a:off x="2868332" y="47455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客户画像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86ED397-0678-4FCE-8F20-C33ADF0A29A3}"/>
              </a:ext>
            </a:extLst>
          </p:cNvPr>
          <p:cNvSpPr txBox="1"/>
          <p:nvPr/>
        </p:nvSpPr>
        <p:spPr>
          <a:xfrm>
            <a:off x="1993710" y="40190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定向推广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CFB498-4D1F-4A6D-AC97-4F85422C2216}"/>
              </a:ext>
            </a:extLst>
          </p:cNvPr>
          <p:cNvSpPr txBox="1"/>
          <p:nvPr/>
        </p:nvSpPr>
        <p:spPr>
          <a:xfrm>
            <a:off x="1857555" y="34406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推荐系统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9CF73A3-C48A-4980-A454-410C4864AFD6}"/>
              </a:ext>
            </a:extLst>
          </p:cNvPr>
          <p:cNvSpPr txBox="1"/>
          <p:nvPr/>
        </p:nvSpPr>
        <p:spPr>
          <a:xfrm>
            <a:off x="2214954" y="28526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大数据可视化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D61A33-F3DA-4718-8076-ACF0C31E6570}"/>
              </a:ext>
            </a:extLst>
          </p:cNvPr>
          <p:cNvSpPr txBox="1"/>
          <p:nvPr/>
        </p:nvSpPr>
        <p:spPr>
          <a:xfrm>
            <a:off x="2561736" y="2287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语义压缩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F5CDF35-23C2-4D5A-AC58-E8C7ADB8F0F4}"/>
              </a:ext>
            </a:extLst>
          </p:cNvPr>
          <p:cNvSpPr txBox="1"/>
          <p:nvPr/>
        </p:nvSpPr>
        <p:spPr>
          <a:xfrm>
            <a:off x="3581934" y="17233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结构发现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E6DB6BF-1998-464C-917C-EF11AAB21924}"/>
              </a:ext>
            </a:extLst>
          </p:cNvPr>
          <p:cNvSpPr txBox="1"/>
          <p:nvPr/>
        </p:nvSpPr>
        <p:spPr>
          <a:xfrm>
            <a:off x="5015988" y="15544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特性提取</a:t>
            </a:r>
          </a:p>
        </p:txBody>
      </p:sp>
    </p:spTree>
    <p:extLst>
      <p:ext uri="{BB962C8B-B14F-4D97-AF65-F5344CB8AC3E}">
        <p14:creationId xmlns:p14="http://schemas.microsoft.com/office/powerpoint/2010/main" val="915206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73849A-EED1-4883-B313-AC65E764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医疗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9477ADD-8622-41B7-AFD9-10AFADA6C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524" y="2782246"/>
            <a:ext cx="7580952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37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E93BD-8FBC-4566-8BD2-B7199200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自然语言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512C7B-1EF3-4C5F-A946-3C8C96194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1238" y="2315579"/>
            <a:ext cx="6009524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90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3D0071-B8E1-438F-B662-BB25154C9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神经网络结构</a:t>
            </a:r>
            <a:r>
              <a:rPr lang="en-US" altLang="zh-CN" dirty="0"/>
              <a:t>-</a:t>
            </a:r>
            <a:r>
              <a:rPr lang="zh-CN" altLang="en-US" dirty="0"/>
              <a:t>生理结构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35CCAE0-605C-4D24-AF8F-01521A7B8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3143" y="2691770"/>
            <a:ext cx="4485714" cy="2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37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AC0C3-06CD-42E8-95AE-8708CE78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神经网络结构</a:t>
            </a:r>
            <a:r>
              <a:rPr lang="en-US" altLang="zh-CN" dirty="0"/>
              <a:t>-</a:t>
            </a:r>
            <a:r>
              <a:rPr lang="zh-CN" altLang="en-US" dirty="0"/>
              <a:t>结构图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3974DB3-8DD3-4D39-89CD-BEBA7E228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2666" y="2006056"/>
            <a:ext cx="6066667" cy="39904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99A7AE-E45F-43E5-81E3-D4DFB7D4C0CD}"/>
              </a:ext>
            </a:extLst>
          </p:cNvPr>
          <p:cNvSpPr txBox="1"/>
          <p:nvPr/>
        </p:nvSpPr>
        <p:spPr>
          <a:xfrm>
            <a:off x="3172178" y="6321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输入层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F1F4BA-B65E-4D10-8FB7-3479C67C75AB}"/>
              </a:ext>
            </a:extLst>
          </p:cNvPr>
          <p:cNvSpPr txBox="1"/>
          <p:nvPr/>
        </p:nvSpPr>
        <p:spPr>
          <a:xfrm>
            <a:off x="5657417" y="63217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隐藏层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ED332E-2BAA-4127-93B1-BC427C16C0A4}"/>
              </a:ext>
            </a:extLst>
          </p:cNvPr>
          <p:cNvSpPr txBox="1"/>
          <p:nvPr/>
        </p:nvSpPr>
        <p:spPr>
          <a:xfrm>
            <a:off x="7704074" y="63235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输出层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8664EC-1849-43C3-AFF0-F71E282B63B5}"/>
              </a:ext>
            </a:extLst>
          </p:cNvPr>
          <p:cNvSpPr txBox="1"/>
          <p:nvPr/>
        </p:nvSpPr>
        <p:spPr>
          <a:xfrm>
            <a:off x="4820356" y="20060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权重</a:t>
            </a:r>
          </a:p>
        </p:txBody>
      </p:sp>
    </p:spTree>
    <p:extLst>
      <p:ext uri="{BB962C8B-B14F-4D97-AF65-F5344CB8AC3E}">
        <p14:creationId xmlns:p14="http://schemas.microsoft.com/office/powerpoint/2010/main" val="470791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19C6B-EBB5-4C1C-8146-FE5DA945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神经网络结构</a:t>
            </a:r>
            <a:r>
              <a:rPr lang="en-US" altLang="zh-CN" dirty="0"/>
              <a:t>-</a:t>
            </a:r>
            <a:r>
              <a:rPr lang="zh-CN" altLang="en-US" dirty="0"/>
              <a:t>假设场景？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6ABD-A45E-4E99-B43D-26FB32AA5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训练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72A261-6D82-4815-8CEC-ACAE722BE2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[0,0,0] =&gt; 0</a:t>
            </a:r>
          </a:p>
          <a:p>
            <a:r>
              <a:rPr lang="en-US" altLang="zh-CN" dirty="0"/>
              <a:t>[0,0,1] =&gt; 1</a:t>
            </a:r>
            <a:endParaRPr lang="zh-CN" altLang="en-US" dirty="0"/>
          </a:p>
          <a:p>
            <a:r>
              <a:rPr lang="en-US" altLang="zh-CN" dirty="0"/>
              <a:t>[0,1,0] =&gt; 2</a:t>
            </a:r>
            <a:endParaRPr lang="zh-CN" altLang="en-US" dirty="0"/>
          </a:p>
          <a:p>
            <a:r>
              <a:rPr lang="en-US" altLang="zh-CN" dirty="0"/>
              <a:t>[0,1,1] =&gt; 3</a:t>
            </a:r>
            <a:endParaRPr lang="zh-CN" altLang="en-US" dirty="0"/>
          </a:p>
          <a:p>
            <a:r>
              <a:rPr lang="en-US" altLang="zh-CN" dirty="0"/>
              <a:t>[1,0,0] =&gt; 4</a:t>
            </a:r>
            <a:endParaRPr lang="zh-CN" altLang="en-US" dirty="0"/>
          </a:p>
          <a:p>
            <a:r>
              <a:rPr lang="en-US" altLang="zh-CN" dirty="0"/>
              <a:t>[1,0,1] =&gt; 5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B6E8A9-8B72-4FE5-8076-A05AA98A4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验证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85C456-5AA2-43DD-8273-E6DAF6919C2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[1,1,0] =&gt; 6</a:t>
            </a:r>
            <a:endParaRPr lang="zh-CN" altLang="en-US" dirty="0"/>
          </a:p>
          <a:p>
            <a:r>
              <a:rPr lang="en-US" altLang="zh-CN" dirty="0"/>
              <a:t>[1,1,1] =&gt; 7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282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8B258C-80E4-4281-974A-6B0F8E85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神经网络结构</a:t>
            </a:r>
            <a:r>
              <a:rPr lang="en-US" altLang="zh-CN" dirty="0"/>
              <a:t>-</a:t>
            </a:r>
            <a:r>
              <a:rPr lang="zh-CN" altLang="en-US" dirty="0"/>
              <a:t>简化的训练逻辑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2D05F5-D9C3-46A3-83FB-C082101D5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7C6E0E1-04DB-48B1-BCFA-B8F81243AD76}"/>
              </a:ext>
            </a:extLst>
          </p:cNvPr>
          <p:cNvSpPr/>
          <p:nvPr/>
        </p:nvSpPr>
        <p:spPr>
          <a:xfrm>
            <a:off x="1524000" y="2720622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6E0C833-7778-447D-BE20-ABA90A53ADDA}"/>
              </a:ext>
            </a:extLst>
          </p:cNvPr>
          <p:cNvSpPr/>
          <p:nvPr/>
        </p:nvSpPr>
        <p:spPr>
          <a:xfrm>
            <a:off x="1524000" y="3664214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E9D687C-0A64-4186-A631-707B0ADE63FA}"/>
              </a:ext>
            </a:extLst>
          </p:cNvPr>
          <p:cNvSpPr/>
          <p:nvPr/>
        </p:nvSpPr>
        <p:spPr>
          <a:xfrm>
            <a:off x="1524000" y="4607806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A788A43-1F09-4E18-B29E-469412B1EB5E}"/>
              </a:ext>
            </a:extLst>
          </p:cNvPr>
          <p:cNvSpPr/>
          <p:nvPr/>
        </p:nvSpPr>
        <p:spPr>
          <a:xfrm>
            <a:off x="3877733" y="2720622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5EA6E1C-C13A-41B7-9239-B80FCC6307C3}"/>
              </a:ext>
            </a:extLst>
          </p:cNvPr>
          <p:cNvSpPr/>
          <p:nvPr/>
        </p:nvSpPr>
        <p:spPr>
          <a:xfrm>
            <a:off x="3877733" y="3664214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B8E6F1A-D7EE-48AB-8486-04A002A2A312}"/>
              </a:ext>
            </a:extLst>
          </p:cNvPr>
          <p:cNvSpPr/>
          <p:nvPr/>
        </p:nvSpPr>
        <p:spPr>
          <a:xfrm>
            <a:off x="3877733" y="4607806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DA0B854-6990-4831-ACD0-A9222A5D8DF5}"/>
              </a:ext>
            </a:extLst>
          </p:cNvPr>
          <p:cNvCxnSpPr/>
          <p:nvPr/>
        </p:nvCxnSpPr>
        <p:spPr>
          <a:xfrm>
            <a:off x="2314222" y="3074811"/>
            <a:ext cx="132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6DB05DA-9429-4C16-A765-62E6040B42A3}"/>
              </a:ext>
            </a:extLst>
          </p:cNvPr>
          <p:cNvCxnSpPr/>
          <p:nvPr/>
        </p:nvCxnSpPr>
        <p:spPr>
          <a:xfrm>
            <a:off x="2388305" y="4018403"/>
            <a:ext cx="132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C84AFFA-9713-40C1-A43A-DD80608221EF}"/>
              </a:ext>
            </a:extLst>
          </p:cNvPr>
          <p:cNvCxnSpPr/>
          <p:nvPr/>
        </p:nvCxnSpPr>
        <p:spPr>
          <a:xfrm>
            <a:off x="2388305" y="4983162"/>
            <a:ext cx="132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2838493-DD4D-42AF-92C0-E4469DABE1CE}"/>
              </a:ext>
            </a:extLst>
          </p:cNvPr>
          <p:cNvSpPr txBox="1"/>
          <p:nvPr/>
        </p:nvSpPr>
        <p:spPr>
          <a:xfrm>
            <a:off x="2840048" y="263536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4F8A81-B0B9-4464-AFEE-D3882C1EA808}"/>
              </a:ext>
            </a:extLst>
          </p:cNvPr>
          <p:cNvSpPr txBox="1"/>
          <p:nvPr/>
        </p:nvSpPr>
        <p:spPr>
          <a:xfrm>
            <a:off x="2840048" y="3707412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DBACFC2-0015-4E5A-BAC9-4C9FC19FC5FD}"/>
              </a:ext>
            </a:extLst>
          </p:cNvPr>
          <p:cNvSpPr txBox="1"/>
          <p:nvPr/>
        </p:nvSpPr>
        <p:spPr>
          <a:xfrm>
            <a:off x="2821375" y="46739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CE5CD9C-55BE-4579-8E6A-166AD5316E1B}"/>
              </a:ext>
            </a:extLst>
          </p:cNvPr>
          <p:cNvCxnSpPr/>
          <p:nvPr/>
        </p:nvCxnSpPr>
        <p:spPr>
          <a:xfrm>
            <a:off x="5068711" y="3074811"/>
            <a:ext cx="880533" cy="589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1868BD3-ED95-444B-AEE3-75E4956CA880}"/>
              </a:ext>
            </a:extLst>
          </p:cNvPr>
          <p:cNvCxnSpPr>
            <a:cxnSpLocks/>
          </p:cNvCxnSpPr>
          <p:nvPr/>
        </p:nvCxnSpPr>
        <p:spPr>
          <a:xfrm flipV="1">
            <a:off x="5068711" y="3878174"/>
            <a:ext cx="767645" cy="1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6497183-CAD8-484D-B0E9-7A91B7B8635B}"/>
              </a:ext>
            </a:extLst>
          </p:cNvPr>
          <p:cNvCxnSpPr>
            <a:cxnSpLocks/>
          </p:cNvCxnSpPr>
          <p:nvPr/>
        </p:nvCxnSpPr>
        <p:spPr>
          <a:xfrm flipV="1">
            <a:off x="5068711" y="4337314"/>
            <a:ext cx="767645" cy="645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54B7419D-6459-4E50-A684-F073431A196A}"/>
              </a:ext>
            </a:extLst>
          </p:cNvPr>
          <p:cNvSpPr/>
          <p:nvPr/>
        </p:nvSpPr>
        <p:spPr>
          <a:xfrm>
            <a:off x="6282266" y="3665669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0FA63F9-020F-4F67-806C-48075E5A97BB}"/>
              </a:ext>
            </a:extLst>
          </p:cNvPr>
          <p:cNvGrpSpPr/>
          <p:nvPr/>
        </p:nvGrpSpPr>
        <p:grpSpPr>
          <a:xfrm>
            <a:off x="2314222" y="3273382"/>
            <a:ext cx="1405466" cy="1600866"/>
            <a:chOff x="2314222" y="3273382"/>
            <a:chExt cx="1405466" cy="1600866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0D7F75F-13E8-4DB3-857C-AF92386EC162}"/>
                </a:ext>
              </a:extLst>
            </p:cNvPr>
            <p:cNvCxnSpPr>
              <a:cxnSpLocks/>
            </p:cNvCxnSpPr>
            <p:nvPr/>
          </p:nvCxnSpPr>
          <p:spPr>
            <a:xfrm>
              <a:off x="2417233" y="3273382"/>
              <a:ext cx="1285523" cy="6047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307A04AB-3A25-4160-8D81-A018846D99FC}"/>
                </a:ext>
              </a:extLst>
            </p:cNvPr>
            <p:cNvCxnSpPr>
              <a:cxnSpLocks/>
            </p:cNvCxnSpPr>
            <p:nvPr/>
          </p:nvCxnSpPr>
          <p:spPr>
            <a:xfrm>
              <a:off x="2314222" y="3450167"/>
              <a:ext cx="1388534" cy="13927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91251A74-AB87-4E72-BA3F-F212D3618EFC}"/>
                </a:ext>
              </a:extLst>
            </p:cNvPr>
            <p:cNvCxnSpPr/>
            <p:nvPr/>
          </p:nvCxnSpPr>
          <p:spPr>
            <a:xfrm flipV="1">
              <a:off x="2388305" y="3273382"/>
              <a:ext cx="1314451" cy="618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4BD89BA1-21E4-44E0-A775-670ABAEC1BEC}"/>
                </a:ext>
              </a:extLst>
            </p:cNvPr>
            <p:cNvCxnSpPr/>
            <p:nvPr/>
          </p:nvCxnSpPr>
          <p:spPr>
            <a:xfrm>
              <a:off x="2372430" y="4275649"/>
              <a:ext cx="1172281" cy="5672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ED356796-A689-41AA-8841-3D7FEA1DA112}"/>
                </a:ext>
              </a:extLst>
            </p:cNvPr>
            <p:cNvCxnSpPr/>
            <p:nvPr/>
          </p:nvCxnSpPr>
          <p:spPr>
            <a:xfrm flipV="1">
              <a:off x="2401006" y="3458185"/>
              <a:ext cx="1301750" cy="1271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0173F0CF-E76C-46FC-80E1-5E090EEDF1CF}"/>
                </a:ext>
              </a:extLst>
            </p:cNvPr>
            <p:cNvCxnSpPr/>
            <p:nvPr/>
          </p:nvCxnSpPr>
          <p:spPr>
            <a:xfrm flipV="1">
              <a:off x="2429580" y="4215523"/>
              <a:ext cx="1290108" cy="658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2B96453-9EA1-4E23-9398-29F0C6283ABB}"/>
              </a:ext>
            </a:extLst>
          </p:cNvPr>
          <p:cNvGrpSpPr/>
          <p:nvPr/>
        </p:nvGrpSpPr>
        <p:grpSpPr>
          <a:xfrm>
            <a:off x="4089445" y="2890145"/>
            <a:ext cx="314490" cy="2256516"/>
            <a:chOff x="4089445" y="2890145"/>
            <a:chExt cx="314490" cy="2256516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C159B93-8672-4B3D-9DAC-54685B884D2A}"/>
                </a:ext>
              </a:extLst>
            </p:cNvPr>
            <p:cNvSpPr txBox="1"/>
            <p:nvPr/>
          </p:nvSpPr>
          <p:spPr>
            <a:xfrm>
              <a:off x="4089445" y="289014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96784FBD-8401-4B26-919E-18EB1C4CAF27}"/>
                </a:ext>
              </a:extLst>
            </p:cNvPr>
            <p:cNvSpPr txBox="1"/>
            <p:nvPr/>
          </p:nvSpPr>
          <p:spPr>
            <a:xfrm>
              <a:off x="4097441" y="38337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7A931B0-7883-4D39-BFE2-097D407730CA}"/>
                </a:ext>
              </a:extLst>
            </p:cNvPr>
            <p:cNvSpPr txBox="1"/>
            <p:nvPr/>
          </p:nvSpPr>
          <p:spPr>
            <a:xfrm>
              <a:off x="4097441" y="477732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6A6541BB-06CD-471B-95B6-EF30ABF1871D}"/>
              </a:ext>
            </a:extLst>
          </p:cNvPr>
          <p:cNvSpPr txBox="1"/>
          <p:nvPr/>
        </p:nvSpPr>
        <p:spPr>
          <a:xfrm>
            <a:off x="6483208" y="38428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01CB2B1-DBA5-43D2-AA13-A977394DBBAC}"/>
              </a:ext>
            </a:extLst>
          </p:cNvPr>
          <p:cNvSpPr/>
          <p:nvPr/>
        </p:nvSpPr>
        <p:spPr>
          <a:xfrm>
            <a:off x="6096000" y="4874248"/>
            <a:ext cx="4705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不应该是</a:t>
            </a:r>
            <a:r>
              <a:rPr lang="en-US" altLang="zh-C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  <a:r>
              <a:rPr lang="zh-CN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么？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390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48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D34B0E-D504-409B-A042-ED97D0B7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神经网络结构</a:t>
            </a:r>
            <a:r>
              <a:rPr lang="en-US" altLang="zh-CN" dirty="0"/>
              <a:t>-</a:t>
            </a:r>
            <a:r>
              <a:rPr lang="zh-CN" altLang="en-US" dirty="0"/>
              <a:t>验证训练好的模型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64639-2FE2-4EDA-8DA1-D2E5DF15F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F9C35BF-5C65-4064-ADBD-138284FDEA01}"/>
              </a:ext>
            </a:extLst>
          </p:cNvPr>
          <p:cNvSpPr/>
          <p:nvPr/>
        </p:nvSpPr>
        <p:spPr>
          <a:xfrm>
            <a:off x="1524000" y="2720622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E1FF11C-6C6B-48FA-8861-F82081584183}"/>
              </a:ext>
            </a:extLst>
          </p:cNvPr>
          <p:cNvSpPr/>
          <p:nvPr/>
        </p:nvSpPr>
        <p:spPr>
          <a:xfrm>
            <a:off x="1524000" y="3664214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0D1E278-D845-4728-94A4-EE11C6074422}"/>
              </a:ext>
            </a:extLst>
          </p:cNvPr>
          <p:cNvSpPr/>
          <p:nvPr/>
        </p:nvSpPr>
        <p:spPr>
          <a:xfrm>
            <a:off x="1524000" y="4607806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8CDEB3A-F4C9-424C-AD72-83A065D8124F}"/>
              </a:ext>
            </a:extLst>
          </p:cNvPr>
          <p:cNvSpPr/>
          <p:nvPr/>
        </p:nvSpPr>
        <p:spPr>
          <a:xfrm>
            <a:off x="3877733" y="2720622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9E140EB-EE4E-4697-8A06-CDFA31048FB4}"/>
              </a:ext>
            </a:extLst>
          </p:cNvPr>
          <p:cNvSpPr/>
          <p:nvPr/>
        </p:nvSpPr>
        <p:spPr>
          <a:xfrm>
            <a:off x="3877733" y="3664214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4E5DE5D-ED4E-4445-99CB-5BC5326813BE}"/>
              </a:ext>
            </a:extLst>
          </p:cNvPr>
          <p:cNvSpPr/>
          <p:nvPr/>
        </p:nvSpPr>
        <p:spPr>
          <a:xfrm>
            <a:off x="3877733" y="4607806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075AD47-3824-4542-9F78-201792C7B8E2}"/>
              </a:ext>
            </a:extLst>
          </p:cNvPr>
          <p:cNvCxnSpPr/>
          <p:nvPr/>
        </p:nvCxnSpPr>
        <p:spPr>
          <a:xfrm>
            <a:off x="2314222" y="3074811"/>
            <a:ext cx="132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BB7EA0F-15F0-4AA0-BB41-E6E0314FCFB3}"/>
              </a:ext>
            </a:extLst>
          </p:cNvPr>
          <p:cNvCxnSpPr/>
          <p:nvPr/>
        </p:nvCxnSpPr>
        <p:spPr>
          <a:xfrm>
            <a:off x="2388305" y="4018403"/>
            <a:ext cx="132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66BEF86-7EA3-4EA2-8C6A-FB09283CA920}"/>
              </a:ext>
            </a:extLst>
          </p:cNvPr>
          <p:cNvCxnSpPr/>
          <p:nvPr/>
        </p:nvCxnSpPr>
        <p:spPr>
          <a:xfrm>
            <a:off x="2388305" y="4983162"/>
            <a:ext cx="132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CFAFF4B-F342-45EE-9F3E-A812B643C493}"/>
              </a:ext>
            </a:extLst>
          </p:cNvPr>
          <p:cNvSpPr txBox="1"/>
          <p:nvPr/>
        </p:nvSpPr>
        <p:spPr>
          <a:xfrm>
            <a:off x="2840048" y="263536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8ABCC40-F376-4513-B6A9-EC6B3F7A549A}"/>
              </a:ext>
            </a:extLst>
          </p:cNvPr>
          <p:cNvSpPr txBox="1"/>
          <p:nvPr/>
        </p:nvSpPr>
        <p:spPr>
          <a:xfrm>
            <a:off x="2840048" y="3707412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D562E1-7EE3-4D7C-9C4E-751FCCE6B6D5}"/>
              </a:ext>
            </a:extLst>
          </p:cNvPr>
          <p:cNvSpPr txBox="1"/>
          <p:nvPr/>
        </p:nvSpPr>
        <p:spPr>
          <a:xfrm>
            <a:off x="2821375" y="467395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5ECB3A1-4E13-496C-9091-1937A0CC6439}"/>
              </a:ext>
            </a:extLst>
          </p:cNvPr>
          <p:cNvCxnSpPr/>
          <p:nvPr/>
        </p:nvCxnSpPr>
        <p:spPr>
          <a:xfrm>
            <a:off x="5068711" y="3074811"/>
            <a:ext cx="880533" cy="589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71908ED-AD0C-471F-AA81-6DEC500D9EE5}"/>
              </a:ext>
            </a:extLst>
          </p:cNvPr>
          <p:cNvCxnSpPr>
            <a:cxnSpLocks/>
          </p:cNvCxnSpPr>
          <p:nvPr/>
        </p:nvCxnSpPr>
        <p:spPr>
          <a:xfrm flipV="1">
            <a:off x="5068711" y="3878174"/>
            <a:ext cx="767645" cy="13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A86F85F-24B0-4376-8BCD-050B9D77927C}"/>
              </a:ext>
            </a:extLst>
          </p:cNvPr>
          <p:cNvCxnSpPr>
            <a:cxnSpLocks/>
          </p:cNvCxnSpPr>
          <p:nvPr/>
        </p:nvCxnSpPr>
        <p:spPr>
          <a:xfrm flipV="1">
            <a:off x="5068711" y="4337314"/>
            <a:ext cx="767645" cy="645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4D6B36E1-A92A-4E77-B746-B8880D3DEA88}"/>
              </a:ext>
            </a:extLst>
          </p:cNvPr>
          <p:cNvSpPr/>
          <p:nvPr/>
        </p:nvSpPr>
        <p:spPr>
          <a:xfrm>
            <a:off x="6282266" y="3665669"/>
            <a:ext cx="708378" cy="7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96361A6-2767-438A-B724-58315C7A446E}"/>
              </a:ext>
            </a:extLst>
          </p:cNvPr>
          <p:cNvGrpSpPr/>
          <p:nvPr/>
        </p:nvGrpSpPr>
        <p:grpSpPr>
          <a:xfrm>
            <a:off x="4089445" y="2890145"/>
            <a:ext cx="314490" cy="2256516"/>
            <a:chOff x="4089445" y="2890145"/>
            <a:chExt cx="314490" cy="225651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59E12B6-641C-47E3-B1FF-9BFC0D5F6CD8}"/>
                </a:ext>
              </a:extLst>
            </p:cNvPr>
            <p:cNvSpPr txBox="1"/>
            <p:nvPr/>
          </p:nvSpPr>
          <p:spPr>
            <a:xfrm>
              <a:off x="4089445" y="289014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1D99224-2D17-461E-B3A1-563F2B6A2962}"/>
                </a:ext>
              </a:extLst>
            </p:cNvPr>
            <p:cNvSpPr txBox="1"/>
            <p:nvPr/>
          </p:nvSpPr>
          <p:spPr>
            <a:xfrm>
              <a:off x="4097441" y="38337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D899652-EA22-4827-BB6F-792216CC776D}"/>
                </a:ext>
              </a:extLst>
            </p:cNvPr>
            <p:cNvSpPr txBox="1"/>
            <p:nvPr/>
          </p:nvSpPr>
          <p:spPr>
            <a:xfrm>
              <a:off x="4097441" y="477732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3BEA0FA1-0516-4294-A9D5-91D5D5DFBDCE}"/>
              </a:ext>
            </a:extLst>
          </p:cNvPr>
          <p:cNvSpPr txBox="1"/>
          <p:nvPr/>
        </p:nvSpPr>
        <p:spPr>
          <a:xfrm>
            <a:off x="6483208" y="38428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95F8B2E-618D-4AE1-8033-AAB568DFC744}"/>
              </a:ext>
            </a:extLst>
          </p:cNvPr>
          <p:cNvGrpSpPr/>
          <p:nvPr/>
        </p:nvGrpSpPr>
        <p:grpSpPr>
          <a:xfrm>
            <a:off x="1713886" y="2863164"/>
            <a:ext cx="314490" cy="2256516"/>
            <a:chOff x="4089445" y="2890145"/>
            <a:chExt cx="314490" cy="225651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B01AB50-DB40-4C1D-B0D0-E9C45248C0E6}"/>
                </a:ext>
              </a:extLst>
            </p:cNvPr>
            <p:cNvSpPr txBox="1"/>
            <p:nvPr/>
          </p:nvSpPr>
          <p:spPr>
            <a:xfrm>
              <a:off x="4089445" y="289014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6835501-74B3-43DC-A303-B269744525F7}"/>
                </a:ext>
              </a:extLst>
            </p:cNvPr>
            <p:cNvSpPr txBox="1"/>
            <p:nvPr/>
          </p:nvSpPr>
          <p:spPr>
            <a:xfrm>
              <a:off x="4097441" y="3833737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695E1FC-AB75-4A9C-8E5E-241D83789A95}"/>
                </a:ext>
              </a:extLst>
            </p:cNvPr>
            <p:cNvSpPr txBox="1"/>
            <p:nvPr/>
          </p:nvSpPr>
          <p:spPr>
            <a:xfrm>
              <a:off x="4097441" y="477732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79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9A97DD-F9DB-4F2B-B75E-598A6930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神经网络结构</a:t>
            </a:r>
            <a:r>
              <a:rPr lang="en-US" altLang="zh-CN" dirty="0"/>
              <a:t>-</a:t>
            </a:r>
            <a:r>
              <a:rPr lang="zh-CN" altLang="en-US" dirty="0"/>
              <a:t>真实的应用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1A3C61B-7BAB-42BF-AD8A-2AB8E76651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09952" y="2487008"/>
            <a:ext cx="4438095" cy="3028571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F3DB677-BC2D-4933-A17B-7EBF3D37E0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29157"/>
            <a:ext cx="5181600" cy="3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85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78EF7F-3926-446E-860B-4BD02D4B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一个基础的训练</a:t>
            </a:r>
            <a:r>
              <a:rPr lang="en-US" altLang="zh-CN" dirty="0"/>
              <a:t>-</a:t>
            </a:r>
            <a:r>
              <a:rPr lang="zh-CN" altLang="en-US" dirty="0"/>
              <a:t>识别花的品种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1CF3708-CABF-4978-8B1B-30A5BD39B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4571" y="2072722"/>
            <a:ext cx="5142857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0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25A43-C5FD-43B6-96B9-57ED833A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3492CA-FB54-47A0-BF01-02625B63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认知心理学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机器学习类型及应用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神经网络结构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一个基础的训练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一些流行的模型及特点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2030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8B7F6-32E4-4A4E-ADD8-FE0DF5089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一个基础的训练</a:t>
            </a:r>
            <a:r>
              <a:rPr lang="en-US" altLang="zh-CN" dirty="0"/>
              <a:t>-</a:t>
            </a:r>
            <a:r>
              <a:rPr lang="zh-CN" altLang="en-US" dirty="0"/>
              <a:t>准备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65BAA1-D34C-4117-80C2-4A0C545D6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准备环境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ACAE1E-1DA1-4400-B88D-0B2B30742C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</a:p>
          <a:p>
            <a:r>
              <a:rPr lang="zh-CN" altLang="en-US" dirty="0"/>
              <a:t>显卡驱动</a:t>
            </a:r>
            <a:r>
              <a:rPr lang="en-US" altLang="zh-CN" dirty="0"/>
              <a:t>+</a:t>
            </a:r>
            <a:r>
              <a:rPr lang="en-US" altLang="zh-CN" dirty="0" err="1"/>
              <a:t>cuda</a:t>
            </a:r>
            <a:endParaRPr lang="en-US" altLang="zh-CN" dirty="0"/>
          </a:p>
          <a:p>
            <a:r>
              <a:rPr lang="en-US" altLang="zh-CN" dirty="0" err="1"/>
              <a:t>Tensorflow</a:t>
            </a:r>
            <a:r>
              <a:rPr lang="en-US" altLang="zh-CN" dirty="0"/>
              <a:t>/</a:t>
            </a:r>
            <a:r>
              <a:rPr lang="en-US" altLang="zh-CN" dirty="0" err="1"/>
              <a:t>opencv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18A38B3-E43C-4567-B51B-786277F28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下载资源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035392-CD34-4A0B-8232-E004FCBBC7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https://tfhub.dev/google/imagenet/mobilenet_v2_100_224/feature_vector/1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9708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3F5A5-313F-4698-A26E-74C79D46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一个基础的训练</a:t>
            </a:r>
            <a:r>
              <a:rPr lang="en-US" altLang="zh-CN" dirty="0"/>
              <a:t>-</a:t>
            </a:r>
            <a:r>
              <a:rPr lang="zh-CN" altLang="en-US" dirty="0"/>
              <a:t>训练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5129F4-79DA-4D7D-A534-9390DCE66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启动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3566C6F-D4A5-49D1-BDAB-0775B0F637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3458499"/>
            <a:ext cx="5157787" cy="177774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0AF522-9D28-4DB2-ADC7-99160B44E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E4F43F5-964F-4C66-8974-0C617EBBC4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3143014"/>
            <a:ext cx="5183188" cy="24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76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10CF4-BBDC-47B1-9C50-FD021D05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一个基础的训练</a:t>
            </a:r>
            <a:r>
              <a:rPr lang="en-US" altLang="zh-CN" dirty="0"/>
              <a:t>-</a:t>
            </a:r>
            <a:r>
              <a:rPr lang="zh-CN" altLang="en-US" dirty="0"/>
              <a:t>验证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0C1E83-87F3-4EB7-849A-4226AB335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启动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4A40CA3-3C4E-4430-8AED-E3AC0509DF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3198589"/>
            <a:ext cx="5157787" cy="2297559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4569F5-8EA5-4709-8816-98CF7ACFB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83E12D09-CCEE-4533-B07A-B532CB219D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3070868"/>
            <a:ext cx="5183188" cy="25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E9E9CDD-05DA-4D46-B450-C6A38DE1E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流行的模型及其特点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987B796-67DD-4E75-A41A-21E22D23D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VGGNet</a:t>
            </a:r>
            <a:endParaRPr lang="en-US" altLang="zh-CN" dirty="0"/>
          </a:p>
          <a:p>
            <a:r>
              <a:rPr lang="en-US" altLang="zh-CN" dirty="0" err="1"/>
              <a:t>GoogLeNet</a:t>
            </a:r>
            <a:endParaRPr lang="en-US" altLang="zh-CN" dirty="0"/>
          </a:p>
          <a:p>
            <a:r>
              <a:rPr lang="en-US" altLang="zh-CN" dirty="0"/>
              <a:t>Residual Networks</a:t>
            </a:r>
          </a:p>
          <a:p>
            <a:r>
              <a:rPr lang="en-US" altLang="zh-CN" dirty="0" err="1"/>
              <a:t>MobileNets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1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FE0DA-B08A-4488-A551-93255F2E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VGGNet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40FED8-F339-44C8-B83F-1212B3E05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由牛津大学视觉几何组织（</a:t>
            </a:r>
            <a:r>
              <a:rPr lang="en-US" altLang="zh-CN" dirty="0"/>
              <a:t>VGG</a:t>
            </a:r>
            <a:r>
              <a:rPr lang="zh-CN" altLang="en-US" dirty="0"/>
              <a:t>）创建，</a:t>
            </a:r>
            <a:r>
              <a:rPr lang="en-US" altLang="zh-CN" dirty="0" err="1"/>
              <a:t>VGGNet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是第一批真正引入堆叠概念的架构之一</a:t>
            </a:r>
          </a:p>
          <a:p>
            <a:pPr marL="0" indent="0">
              <a:buNone/>
            </a:pPr>
            <a:r>
              <a:rPr lang="zh-CN" altLang="en-US" dirty="0"/>
              <a:t>层数较多。 虽然</a:t>
            </a:r>
            <a:r>
              <a:rPr lang="en-US" altLang="zh-CN" dirty="0" err="1"/>
              <a:t>AlexNet</a:t>
            </a:r>
            <a:r>
              <a:rPr lang="zh-CN" altLang="en-US" dirty="0"/>
              <a:t>被认为是深的</a:t>
            </a:r>
            <a:r>
              <a:rPr lang="en-US" altLang="zh-CN" dirty="0"/>
              <a:t>,</a:t>
            </a:r>
            <a:r>
              <a:rPr lang="zh-CN" altLang="en-US" dirty="0"/>
              <a:t>它首先做出了</a:t>
            </a:r>
            <a:r>
              <a:rPr lang="en-US" altLang="zh-CN" dirty="0"/>
              <a:t>7</a:t>
            </a:r>
            <a:r>
              <a:rPr lang="zh-CN" altLang="en-US" dirty="0"/>
              <a:t>层架构，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现在看来比起</a:t>
            </a:r>
            <a:r>
              <a:rPr lang="en-US" altLang="zh-CN" dirty="0"/>
              <a:t>VGG</a:t>
            </a:r>
            <a:r>
              <a:rPr lang="zh-CN" altLang="en-US" dirty="0"/>
              <a:t>和其他现代架构都是少的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32E6E6-00F6-43F0-B508-B536EA879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35" y="4402667"/>
            <a:ext cx="10994164" cy="209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80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E65F8-7FF9-460B-AFE2-A23D578D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AF865D-A7BB-46D5-9B30-B0C0C0DB3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由谷歌制作，它引入了一个重要的方法，使网络更深入，减少</a:t>
            </a:r>
          </a:p>
          <a:p>
            <a:pPr marL="0" indent="0">
              <a:buNone/>
            </a:pPr>
            <a:r>
              <a:rPr lang="zh-CN" altLang="en-US" dirty="0"/>
              <a:t>同时参数的数量。 他们引入了命名为</a:t>
            </a:r>
            <a:r>
              <a:rPr lang="en-US" altLang="zh-CN" dirty="0"/>
              <a:t>Inception module</a:t>
            </a:r>
            <a:r>
              <a:rPr lang="zh-CN" altLang="en-US" dirty="0"/>
              <a:t>的新模块。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该模块填充了大部分</a:t>
            </a:r>
            <a:r>
              <a:rPr lang="en-US" altLang="zh-CN" dirty="0" err="1"/>
              <a:t>GoogLeNet</a:t>
            </a:r>
            <a:r>
              <a:rPr lang="zh-CN" altLang="en-US" dirty="0"/>
              <a:t>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B86BF8-E05C-494D-9CBE-2189A36B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152" y="3878613"/>
            <a:ext cx="6438095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3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C23AE-B839-4A16-94E8-4E9B1D74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Residual Networks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0E0E47-7794-4CC2-8D03-E85F5D506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301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微软亚洲研究院的图像识别残留学习发现一旦网络深达</a:t>
            </a:r>
            <a:r>
              <a:rPr lang="en-US" altLang="zh-CN" dirty="0"/>
              <a:t>30</a:t>
            </a:r>
            <a:r>
              <a:rPr lang="zh-CN" altLang="en-US" dirty="0"/>
              <a:t>层，准确度就会变得饱和。至解决了这个问题，他们引入了一个名为残差的新的图层块</a:t>
            </a:r>
            <a:r>
              <a:rPr lang="en-US" altLang="zh-CN" dirty="0"/>
              <a:t>block</a:t>
            </a:r>
            <a:r>
              <a:rPr lang="zh-CN" altLang="en-US" dirty="0"/>
              <a:t>，它将前一层的输出添加到下一层的输出（参见下图）。 </a:t>
            </a:r>
            <a:r>
              <a:rPr lang="en-US" altLang="zh-CN" dirty="0"/>
              <a:t>Residual Net</a:t>
            </a:r>
            <a:r>
              <a:rPr lang="zh-CN" altLang="en-US" dirty="0"/>
              <a:t>或</a:t>
            </a:r>
            <a:r>
              <a:rPr lang="en-US" altLang="zh-CN" dirty="0" err="1"/>
              <a:t>ResNet</a:t>
            </a:r>
            <a:r>
              <a:rPr lang="zh-CN" altLang="en-US" dirty="0"/>
              <a:t>表现出色结果，非常深的网络（甚至超过</a:t>
            </a:r>
            <a:r>
              <a:rPr lang="en-US" altLang="zh-CN" dirty="0"/>
              <a:t>100</a:t>
            </a:r>
            <a:r>
              <a:rPr lang="zh-CN" altLang="en-US" dirty="0"/>
              <a:t>层！）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2FC0D2-70AC-48C3-A364-1A704BAE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13" y="2088444"/>
            <a:ext cx="3962994" cy="36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86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993F8F-4A64-432C-BAD8-5D4E4C61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MobileNets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13F167-03BA-44EA-B23D-888FA06F8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7044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由谷歌创建，</a:t>
            </a:r>
            <a:r>
              <a:rPr lang="en-US" altLang="zh-CN" dirty="0" err="1"/>
              <a:t>MobileNet</a:t>
            </a:r>
            <a:r>
              <a:rPr lang="zh-CN" altLang="en-US" dirty="0"/>
              <a:t>的主要特点是它使用了不同的“三明治”卷积块的形式。 它不是通常的（</a:t>
            </a:r>
            <a:r>
              <a:rPr lang="en-US" altLang="zh-CN" dirty="0"/>
              <a:t>CONV</a:t>
            </a:r>
            <a:r>
              <a:rPr lang="zh-CN" altLang="en-US" dirty="0"/>
              <a:t>，</a:t>
            </a:r>
            <a:r>
              <a:rPr lang="en-US" altLang="zh-CN" dirty="0"/>
              <a:t>BATCH_NORM</a:t>
            </a:r>
            <a:r>
              <a:rPr lang="zh-CN" altLang="en-US" dirty="0"/>
              <a:t>，</a:t>
            </a:r>
            <a:r>
              <a:rPr lang="en-US" altLang="zh-CN" dirty="0"/>
              <a:t>RELU</a:t>
            </a:r>
            <a:r>
              <a:rPr lang="zh-CN" altLang="en-US" dirty="0"/>
              <a:t>），而是分割</a:t>
            </a:r>
            <a:r>
              <a:rPr lang="en-US" altLang="zh-CN" dirty="0"/>
              <a:t>3x3 </a:t>
            </a:r>
            <a:r>
              <a:rPr lang="zh-CN" altLang="en-US" dirty="0"/>
              <a:t>卷积成</a:t>
            </a:r>
            <a:r>
              <a:rPr lang="en-US" altLang="zh-CN" dirty="0"/>
              <a:t>3x3</a:t>
            </a:r>
            <a:r>
              <a:rPr lang="zh-CN" altLang="en-US" dirty="0"/>
              <a:t>深度卷积，然后是</a:t>
            </a:r>
            <a:r>
              <a:rPr lang="en-US" altLang="zh-CN" dirty="0"/>
              <a:t>1x1 Pointwise CONV</a:t>
            </a:r>
            <a:r>
              <a:rPr lang="zh-CN" altLang="en-US" dirty="0"/>
              <a:t>。 他们将此块称为深度可分离卷积。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B7A70A-DCD0-4A71-A7FC-0B42EE5F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082" y="1186143"/>
            <a:ext cx="4609524" cy="4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33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13B3B-4C73-4C71-AEF3-4A10CF4A4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1E574B-4CCA-4ED2-B94D-056544F1D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https://www.tensorflow.org/</a:t>
            </a:r>
            <a:endParaRPr lang="en-US" altLang="zh-CN" dirty="0"/>
          </a:p>
          <a:p>
            <a:r>
              <a:rPr lang="en-US" altLang="zh-CN" dirty="0">
                <a:hlinkClick r:id="rId3" action="ppaction://hlinkfile"/>
              </a:rPr>
              <a:t>Hands-On Convolutional Neural N - </a:t>
            </a:r>
            <a:r>
              <a:rPr lang="en-US" altLang="zh-CN" dirty="0" err="1">
                <a:hlinkClick r:id="rId3" action="ppaction://hlinkfile"/>
              </a:rPr>
              <a:t>Iffat</a:t>
            </a:r>
            <a:r>
              <a:rPr lang="en-US" altLang="zh-CN" dirty="0">
                <a:hlinkClick r:id="rId3" action="ppaction://hlinkfile"/>
              </a:rPr>
              <a:t> Zafar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967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0AAB9-0B27-4ACC-89C7-133990DE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D57162-5585-4E23-837B-E19201B7F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D2EDF9-6016-4091-A167-8D83C9D57A59}"/>
              </a:ext>
            </a:extLst>
          </p:cNvPr>
          <p:cNvSpPr/>
          <p:nvPr/>
        </p:nvSpPr>
        <p:spPr>
          <a:xfrm>
            <a:off x="3572713" y="2967335"/>
            <a:ext cx="50465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体验</a:t>
            </a:r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&amp;</a:t>
            </a:r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问答 环节</a:t>
            </a:r>
          </a:p>
        </p:txBody>
      </p:sp>
    </p:spTree>
    <p:extLst>
      <p:ext uri="{BB962C8B-B14F-4D97-AF65-F5344CB8AC3E}">
        <p14:creationId xmlns:p14="http://schemas.microsoft.com/office/powerpoint/2010/main" val="352212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C3213-216A-4072-BF43-2EBB46DA1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F34B37-B95C-4957-B303-23A3C5EFD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78422" cy="435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笛卡尔生活在一个人类社会发展相对成熟的时代，而在那个时代，已经有机器人出现了（那个时候的机器人是水力推动的），当他在法国皇家园林中散步的时候，那里就仿佛是一个</a:t>
            </a:r>
            <a:r>
              <a:rPr lang="en-US" altLang="zh-CN" sz="2000" dirty="0"/>
              <a:t>17</a:t>
            </a:r>
            <a:r>
              <a:rPr lang="zh-CN" altLang="en-US" sz="2000" dirty="0"/>
              <a:t>世纪的迪士尼乐园，当你踩到一个机关的时候，会出现一个机器人向你展示他的动作。这令笛卡尔感到非常的震撼，他突然间发现，其实一个没有灵魂的东西（机器）同过一些物理刺激也是可以完成某些动作的，这正如人类的膝跳反应一样，这是否就是我们的本质。 </a:t>
            </a:r>
            <a:br>
              <a:rPr lang="zh-CN" altLang="en-US" sz="2000" dirty="0"/>
            </a:br>
            <a:br>
              <a:rPr lang="zh-CN" altLang="en-US" sz="2000" dirty="0"/>
            </a:br>
            <a:r>
              <a:rPr lang="zh-CN" altLang="en-US" sz="2000" dirty="0"/>
              <a:t>但是笛卡尔又迅速地否认了这个假说，因为人类所拥有的，不仅仅是反应，人类还具有协调能力，创造力，以及发起自发性行为的能力。拿人类的对话作为例子：你个人向你问好的时候，你可以反射性的作出回答：你好。而同时，你也可以选择给出其他的答案，或者是默不作声，而机器是无法做出这样的选择的，因此，笛卡尔认为，我们不仅仅是一个生理机器。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46A3E4-FB02-41C9-BE5F-9F4B162D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751" y="1919476"/>
            <a:ext cx="2352381" cy="3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3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C1719-C91C-4858-AD56-01EA279B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DD8BC8-CC75-4463-8937-1916592FE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ADF96BA-3799-4650-A64C-346F5FA01B03}"/>
              </a:ext>
            </a:extLst>
          </p:cNvPr>
          <p:cNvSpPr/>
          <p:nvPr/>
        </p:nvSpPr>
        <p:spPr>
          <a:xfrm>
            <a:off x="4387841" y="2967335"/>
            <a:ext cx="3416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谢谢观赏</a:t>
            </a:r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~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259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04A44-D734-4064-A45A-B05463215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认知心理学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4068F7-735C-480B-98F9-B1C0E3DBD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心理学分为五大块：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1</a:t>
            </a:r>
            <a:r>
              <a:rPr lang="zh-CN" altLang="en-US" dirty="0"/>
              <a:t>、神经科学：研究大脑与心理现象之间的关系。 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、发展心理学：我们如何获取知识？我们的特质是天生的，基因决定的，还是后天通过学习、环境的影响导致的？ 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rgbClr val="FF0000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认知心理学：心理就像计算机，将人的各种心理过程变成一系列的步骤</a:t>
            </a:r>
            <a:r>
              <a:rPr lang="zh-CN" altLang="en-US" dirty="0"/>
              <a:t>。  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4</a:t>
            </a:r>
            <a:r>
              <a:rPr lang="zh-CN" altLang="en-US" dirty="0"/>
              <a:t>、社会心理学：人在群体中的心理与行为。 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、临床心理学：变态心理，心理障碍，心理疾病等。</a:t>
            </a:r>
          </a:p>
        </p:txBody>
      </p:sp>
    </p:spTree>
    <p:extLst>
      <p:ext uri="{BB962C8B-B14F-4D97-AF65-F5344CB8AC3E}">
        <p14:creationId xmlns:p14="http://schemas.microsoft.com/office/powerpoint/2010/main" val="123499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85A69-66FB-4EBE-97C7-77439FD1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你不过是一堆神经元罢了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2BD85C-6650-4503-B293-569D5CA9E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2156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诺贝尔奖得主生物学家弗兰西斯</a:t>
            </a:r>
            <a:r>
              <a:rPr lang="en-US" altLang="zh-CN" dirty="0"/>
              <a:t>·</a:t>
            </a:r>
            <a:r>
              <a:rPr lang="zh-CN" altLang="en-US" dirty="0"/>
              <a:t>克里克在著作</a:t>
            </a:r>
            <a:r>
              <a:rPr lang="en-US" altLang="zh-CN" dirty="0"/>
              <a:t>《</a:t>
            </a:r>
            <a:r>
              <a:rPr lang="zh-CN" altLang="en-US" dirty="0"/>
              <a:t>惊人的假说</a:t>
            </a:r>
            <a:r>
              <a:rPr lang="en-US" altLang="zh-CN" dirty="0"/>
              <a:t>》</a:t>
            </a:r>
            <a:r>
              <a:rPr lang="zh-CN" altLang="en-US" dirty="0"/>
              <a:t>发表大致观点如下：</a:t>
            </a:r>
            <a:endParaRPr lang="en-US" altLang="zh-CN" dirty="0"/>
          </a:p>
          <a:p>
            <a:endParaRPr lang="zh-CN" altLang="en-US" dirty="0"/>
          </a:p>
          <a:p>
            <a:pPr lvl="1"/>
            <a:r>
              <a:rPr lang="zh-CN" altLang="en-US" dirty="0"/>
              <a:t>你，你的喜悦，悲伤，回忆，抱负，你对人格同一性的认知，你的自由意志，事实上，这一切都不过是大量神经细胞集合及其缔合分子的生理行为而已。</a:t>
            </a:r>
            <a:endParaRPr lang="en-US" altLang="zh-CN" dirty="0"/>
          </a:p>
          <a:p>
            <a:endParaRPr lang="zh-CN" altLang="en-US" dirty="0"/>
          </a:p>
          <a:p>
            <a:pPr lvl="1"/>
            <a:r>
              <a:rPr lang="zh-CN" altLang="en-US" dirty="0"/>
              <a:t>正如刘易斯</a:t>
            </a:r>
            <a:r>
              <a:rPr lang="en-US" altLang="zh-CN" dirty="0"/>
              <a:t>·</a:t>
            </a:r>
            <a:r>
              <a:rPr lang="zh-CN" altLang="en-US" dirty="0"/>
              <a:t>卡罗尔在</a:t>
            </a:r>
            <a:r>
              <a:rPr lang="en-US" altLang="zh-CN" dirty="0"/>
              <a:t>《</a:t>
            </a:r>
            <a:r>
              <a:rPr lang="zh-CN" altLang="en-US" dirty="0"/>
              <a:t>爱丽斯</a:t>
            </a:r>
            <a:r>
              <a:rPr lang="en-US" altLang="zh-CN" dirty="0"/>
              <a:t>》</a:t>
            </a:r>
            <a:r>
              <a:rPr lang="zh-CN" altLang="en-US" dirty="0"/>
              <a:t>中所描述的</a:t>
            </a:r>
            <a:r>
              <a:rPr lang="en-US" altLang="zh-CN" dirty="0"/>
              <a:t>——</a:t>
            </a:r>
            <a:r>
              <a:rPr lang="zh-CN" altLang="en-US" b="1" dirty="0"/>
              <a:t>「你不过是一堆神经元罢了」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0EBAAE-FBFD-4098-9D94-4569D31F4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347" y="1825625"/>
            <a:ext cx="4356697" cy="43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57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4E500E6-01EC-4DA1-9549-CB3D4FF8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人工智能安全？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5614BCE-D80C-4156-BD85-CB485BC82A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7095" y="2367960"/>
            <a:ext cx="4923809" cy="3266667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62D0A240-EDA5-4B9C-AACC-6FA485324D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67780" y="1825625"/>
            <a:ext cx="319043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5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9168E78-F116-413B-9B87-D9298452E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类型及应用</a:t>
            </a:r>
            <a:r>
              <a:rPr lang="en-US" altLang="zh-CN" dirty="0"/>
              <a:t>-</a:t>
            </a:r>
            <a:r>
              <a:rPr lang="zh-CN" altLang="en-US" dirty="0"/>
              <a:t>有监督学习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273F3A5-954B-430F-92C1-685E2B007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476" y="2248913"/>
            <a:ext cx="7019048" cy="3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25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2293F-75DE-4195-A9A2-CDA94D982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类型及应用</a:t>
            </a:r>
            <a:r>
              <a:rPr lang="en-US" altLang="zh-CN" dirty="0"/>
              <a:t>-</a:t>
            </a:r>
            <a:r>
              <a:rPr lang="zh-CN" altLang="en-US" dirty="0"/>
              <a:t>无监督学习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C75D736-6E23-4D85-B444-CD1CCAF3B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3877" y="2088444"/>
            <a:ext cx="9172995" cy="36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9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51ACF-16AC-40B3-A7B1-B3BDF9E2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类型及应用</a:t>
            </a:r>
            <a:r>
              <a:rPr lang="en-US" altLang="zh-CN" dirty="0"/>
              <a:t>-</a:t>
            </a:r>
            <a:r>
              <a:rPr lang="zh-CN" altLang="en-US" dirty="0"/>
              <a:t>增强学习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B4C79A5-B7F2-46D7-894C-B916638B2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111" y="2472268"/>
            <a:ext cx="7403127" cy="30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1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1006</Words>
  <Application>Microsoft Office PowerPoint</Application>
  <PresentationFormat>宽屏</PresentationFormat>
  <Paragraphs>171</Paragraphs>
  <Slides>30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机器学习入门</vt:lpstr>
      <vt:lpstr>目录</vt:lpstr>
      <vt:lpstr>思考题</vt:lpstr>
      <vt:lpstr>认知心理学</vt:lpstr>
      <vt:lpstr>你不过是一堆神经元罢了</vt:lpstr>
      <vt:lpstr>人工智能安全？</vt:lpstr>
      <vt:lpstr>类型及应用-有监督学习</vt:lpstr>
      <vt:lpstr>类型及应用-无监督学习</vt:lpstr>
      <vt:lpstr>类型及应用-增强学习</vt:lpstr>
      <vt:lpstr>类型及应用-应用场景</vt:lpstr>
      <vt:lpstr>医疗</vt:lpstr>
      <vt:lpstr>自然语言</vt:lpstr>
      <vt:lpstr>神经网络结构-生理结构</vt:lpstr>
      <vt:lpstr>神经网络结构-结构图</vt:lpstr>
      <vt:lpstr>神经网络结构-假设场景？</vt:lpstr>
      <vt:lpstr>神经网络结构-简化的训练逻辑</vt:lpstr>
      <vt:lpstr>神经网络结构-验证训练好的模型</vt:lpstr>
      <vt:lpstr>神经网络结构-真实的应用</vt:lpstr>
      <vt:lpstr>一个基础的训练-识别花的品种</vt:lpstr>
      <vt:lpstr>一个基础的训练-准备</vt:lpstr>
      <vt:lpstr>一个基础的训练-训练</vt:lpstr>
      <vt:lpstr>一个基础的训练-验证</vt:lpstr>
      <vt:lpstr>流行的模型及其特点</vt:lpstr>
      <vt:lpstr>VGGNet</vt:lpstr>
      <vt:lpstr>GoogLeNet</vt:lpstr>
      <vt:lpstr>Residual Networks</vt:lpstr>
      <vt:lpstr>MobileNets</vt:lpstr>
      <vt:lpstr>参考资料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机器学习入门</dc:title>
  <dc:creator>林 彦君</dc:creator>
  <cp:lastModifiedBy>林 彦君</cp:lastModifiedBy>
  <cp:revision>222</cp:revision>
  <dcterms:created xsi:type="dcterms:W3CDTF">2018-11-19T11:16:13Z</dcterms:created>
  <dcterms:modified xsi:type="dcterms:W3CDTF">2018-11-26T03:11:02Z</dcterms:modified>
</cp:coreProperties>
</file>